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7" r:id="rId29"/>
    <p:sldId id="283" r:id="rId30"/>
    <p:sldId id="284" r:id="rId31"/>
    <p:sldId id="285" r:id="rId32"/>
    <p:sldId id="286" r:id="rId33"/>
  </p:sldIdLst>
  <p:sldSz cx="9144000" cy="5143500" type="screen16x9"/>
  <p:notesSz cx="6858000" cy="9144000"/>
  <p:embeddedFontLst>
    <p:embeddedFont>
      <p:font typeface="Maven Pro"/>
      <p:regular r:id="rId35"/>
      <p:bold r:id="rId36"/>
    </p:embeddedFont>
    <p:embeddedFont>
      <p:font typeface="Nunito" pitchFamily="2" charset="0"/>
      <p:regular r:id="rId37"/>
      <p:bold r:id="rId38"/>
      <p:italic r:id="rId39"/>
      <p:boldItalic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DC51E7-541B-4E35-8406-1D4559648913}">
  <a:tblStyle styleId="{20DC51E7-541B-4E35-8406-1D45596489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586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14571e3910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14571e3910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14571e3910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14571e3910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14571e3910_2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14571e3910_2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14571e3910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14571e3910_2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14916b20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314916b20b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14916b20b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14916b20b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14916b20b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14916b20b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14916b20b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14916b20b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14916b20b1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14916b20b1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14916b20b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14916b20b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fc4b254c13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fc4b254c13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14916b20b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14916b20b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14916b20b1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14916b20b1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a1d1c61c7f_0_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a1d1c61c7f_0_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14571e391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14571e391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a1db11d847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a1db11d847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faa172d79a_1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faa172d79a_1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2faa172d79a_15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2faa172d79a_15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faa172d79a_15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2faa172d79a_15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a1d1c61c7f_0_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a1d1c61c7f_0_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14916b20b1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14916b20b1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fc4b254c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fc4b254c1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fc4f745d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fc4f745d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14916b20b1_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14916b20b1_5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faa172d79a_2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faa172d79a_2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14916b20b1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14916b20b1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faa172d79a_15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faa172d79a_15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14571e3910_2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14571e3910_2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14571e391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14571e391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14571e391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14571e391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ndrewchanshiny.shinyapps.io/Group10_P3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andrewchanshiny.shinyapps.io/Group10_P3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ranstats.bts.gov/DL_SelectFields.aspx?gnoyr_VQ=FGK&amp;QO_fu146_anzr=b0-gvz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ncei.noaa.gov/access/search/data-search/local-climatological-data-v2?dataTypes=HourlyAltimeterSetting&amp;dataTypes=HourlyDewPointTemperature&amp;dataTypes=HourlyDryBulbTemperature&amp;dataTypes=HourlyPrecipitation&amp;dataTypes=HourlyPresentWeatherType&amp;dataTypes=HourlyPressureChange&amp;dataTypes=HourlyPressureTendency&amp;dataTypes=HourlyRelativeHumidity&amp;dataTypes=HourlySeaLevelPressure&amp;dataTypes=HourlySkyConditions&amp;dataTypes=HourlyStationPressure&amp;dataTypes=HourlyVisibility&amp;dataTypes=HourlyWetBulbTemperature&amp;dataTypes=HourlyWindDirection&amp;dataTypes=HourlyWindGustSpeed&amp;dataTypes=HourlyWindSpeed&amp;startDate=2018-11-01T00:00:00&amp;endDate=2019-12-31T23:59:59&amp;pageNum=1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157138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Airline Project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492150"/>
            <a:ext cx="74547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Zhengyong Chen, Xiangsen Dong, Xupeng Tang, Zhaoqing Wu</a:t>
            </a:r>
            <a:endParaRPr sz="1979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2"/>
          <p:cNvSpPr txBox="1">
            <a:spLocks noGrp="1"/>
          </p:cNvSpPr>
          <p:nvPr>
            <p:ph type="body" idx="1"/>
          </p:nvPr>
        </p:nvSpPr>
        <p:spPr>
          <a:xfrm>
            <a:off x="6155675" y="1543625"/>
            <a:ext cx="2795400" cy="31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06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Char char="❖"/>
            </a:pP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Splitting training and test set (9: 1)</a:t>
            </a: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06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Char char="❖"/>
            </a:pP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Oversampling on the training set to increase positive samples to half the number of negative samples</a:t>
            </a: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06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Char char="❖"/>
            </a:pP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Undersampling to achieve a 1:1 ratio</a:t>
            </a: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2"/>
          <p:cNvSpPr txBox="1">
            <a:spLocks noGrp="1"/>
          </p:cNvSpPr>
          <p:nvPr>
            <p:ph type="title"/>
          </p:nvPr>
        </p:nvSpPr>
        <p:spPr>
          <a:xfrm>
            <a:off x="1247700" y="638600"/>
            <a:ext cx="70305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Balancing</a:t>
            </a:r>
            <a:endParaRPr/>
          </a:p>
        </p:txBody>
      </p:sp>
      <p:pic>
        <p:nvPicPr>
          <p:cNvPr id="333" name="Google Shape;3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700" y="1287200"/>
            <a:ext cx="5313802" cy="345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3"/>
          <p:cNvSpPr txBox="1">
            <a:spLocks noGrp="1"/>
          </p:cNvSpPr>
          <p:nvPr>
            <p:ph type="body" idx="1"/>
          </p:nvPr>
        </p:nvSpPr>
        <p:spPr>
          <a:xfrm>
            <a:off x="1431975" y="18825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</p:txBody>
      </p:sp>
      <p:pic>
        <p:nvPicPr>
          <p:cNvPr id="340" name="Google Shape;3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75" y="1936150"/>
            <a:ext cx="5712326" cy="14421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23"/>
          <p:cNvSpPr txBox="1"/>
          <p:nvPr/>
        </p:nvSpPr>
        <p:spPr>
          <a:xfrm>
            <a:off x="1372700" y="1126975"/>
            <a:ext cx="5968800" cy="24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chemeClr val="lt1"/>
                </a:highlight>
              </a:rPr>
              <a:t>The logistic regression model trained on the balanced dataset shows a significant improvement in prediction accuracy for positive samples.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42" name="Google Shape;34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8925" y="1671775"/>
            <a:ext cx="3437025" cy="31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Odds Ratio</a:t>
            </a:r>
            <a:endParaRPr/>
          </a:p>
        </p:txBody>
      </p:sp>
      <p:sp>
        <p:nvSpPr>
          <p:cNvPr id="348" name="Google Shape;348;p24"/>
          <p:cNvSpPr txBox="1">
            <a:spLocks noGrp="1"/>
          </p:cNvSpPr>
          <p:nvPr>
            <p:ph type="body" idx="1"/>
          </p:nvPr>
        </p:nvSpPr>
        <p:spPr>
          <a:xfrm>
            <a:off x="7245200" y="1734075"/>
            <a:ext cx="2022600" cy="29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OR&gt;1 : the variable raises the odds of cancellation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OR&lt;1 : the variable reduces the odds of cancellation</a:t>
            </a:r>
            <a:endParaRPr/>
          </a:p>
        </p:txBody>
      </p:sp>
      <p:pic>
        <p:nvPicPr>
          <p:cNvPr id="349" name="Google Shape;349;p24" descr="{&quot;mathml&quot;:&quot;&lt;math style=\&quot;font-family:Times New Roman;font-size:16px;\&quot; xmlns=\&quot;http://www.w3.org/1998/Math/MathML\&quot;&gt;&lt;mstyle mathsize=\&quot;16px\&quot;&gt;&lt;mi&gt;O&lt;/mi&gt;&lt;mi&gt;R&lt;/mi&gt;&lt;mo&gt;&amp;#xA0;&lt;/mo&gt;&lt;mo&gt;=&lt;/mo&gt;&lt;mo&gt;&amp;#xA0;&lt;/mo&gt;&lt;msup&gt;&lt;mi&gt;e&lt;/mi&gt;&lt;mrow&gt;&lt;mi&gt;c&lt;/mi&gt;&lt;mi&gt;o&lt;/mi&gt;&lt;mi&gt;e&lt;/mi&gt;&lt;mi&gt;f&lt;/mi&gt;&lt;mi&gt;f&lt;/mi&gt;&lt;mi&gt;i&lt;/mi&gt;&lt;mi&gt;c&lt;/mi&gt;&lt;mi&gt;i&lt;/mi&gt;&lt;mi&gt;e&lt;/mi&gt;&lt;mi&gt;n&lt;/mi&gt;&lt;mi&gt;t&lt;/mi&gt;&lt;/mrow&gt;&lt;/msup&gt;&lt;/mstyle&gt;&lt;/math&gt;&quot;,&quot;truncated&quot;:false}" title="O R space equals space e to the power of c o e f f i c i e n t end exponen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7275" y="1325575"/>
            <a:ext cx="2022650" cy="32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300" y="1679775"/>
            <a:ext cx="6355749" cy="316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5"/>
          <p:cNvSpPr txBox="1">
            <a:spLocks noGrp="1"/>
          </p:cNvSpPr>
          <p:nvPr>
            <p:ph type="body" idx="1"/>
          </p:nvPr>
        </p:nvSpPr>
        <p:spPr>
          <a:xfrm>
            <a:off x="1143600" y="1183075"/>
            <a:ext cx="7719900" cy="31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6075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Char char="❖"/>
            </a:pPr>
            <a:r>
              <a:rPr lang="en" sz="1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Choose Delta Air Lines</a:t>
            </a:r>
            <a:endParaRPr sz="18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60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Char char="❖"/>
            </a:pPr>
            <a:r>
              <a:rPr lang="en" sz="1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Travel outside holiday periods</a:t>
            </a:r>
            <a:endParaRPr sz="18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60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Char char="❖"/>
            </a:pPr>
            <a:r>
              <a:rPr lang="en" sz="1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Select morning flights</a:t>
            </a:r>
            <a:endParaRPr sz="18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60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Char char="❖"/>
            </a:pPr>
            <a:r>
              <a:rPr lang="en" sz="1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Avoid popular tourist destinations(like Orlando and San Francisco)</a:t>
            </a:r>
            <a:endParaRPr sz="18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60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Char char="❖"/>
            </a:pPr>
            <a:r>
              <a:rPr lang="en" sz="1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Opt for days with high visibility and low wind speeds</a:t>
            </a:r>
            <a:endParaRPr sz="18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5"/>
          <p:cNvSpPr txBox="1">
            <a:spLocks noGrp="1"/>
          </p:cNvSpPr>
          <p:nvPr>
            <p:ph type="title"/>
          </p:nvPr>
        </p:nvSpPr>
        <p:spPr>
          <a:xfrm>
            <a:off x="1247700" y="638600"/>
            <a:ext cx="70305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 to avoid cancelled flights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6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2:Flight Delay Prediction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sp>
        <p:nvSpPr>
          <p:cNvPr id="367" name="Google Shape;367;p27"/>
          <p:cNvSpPr txBox="1">
            <a:spLocks noGrp="1"/>
          </p:cNvSpPr>
          <p:nvPr>
            <p:ph type="body" idx="1"/>
          </p:nvPr>
        </p:nvSpPr>
        <p:spPr>
          <a:xfrm>
            <a:off x="1191650" y="154140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Our dataset contains 7,248,726 records from 378 airports.</a:t>
            </a:r>
            <a:endParaRPr sz="14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We considered cancelled flight as outcome and 32 predictors:</a:t>
            </a:r>
            <a:endParaRPr sz="14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0675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Char char="❖"/>
            </a:pPr>
            <a:r>
              <a:rPr lang="en" sz="14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Flight features: Month, Day of Week, Departure Time, Arrival Time, Holiday Period, Operating Carrier, Origin, Destination, CRS Elapsed Time, Distance</a:t>
            </a:r>
            <a:endParaRPr sz="14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06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Char char="❖"/>
            </a:pPr>
            <a:r>
              <a:rPr lang="en" sz="14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Weather features(Origin and Destination): Dry Bulb Temperature, Precipitation, Relative Humidity, Sea Level Pressure, Station Pressure, Visibility, Wind Speed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8"/>
          <p:cNvSpPr txBox="1">
            <a:spLocks noGrp="1"/>
          </p:cNvSpPr>
          <p:nvPr>
            <p:ph type="title"/>
          </p:nvPr>
        </p:nvSpPr>
        <p:spPr>
          <a:xfrm>
            <a:off x="1325200" y="35765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Checking</a:t>
            </a:r>
            <a:endParaRPr/>
          </a:p>
        </p:txBody>
      </p:sp>
      <p:pic>
        <p:nvPicPr>
          <p:cNvPr id="373" name="Google Shape;3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0225" y="1068225"/>
            <a:ext cx="4608825" cy="3528825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28"/>
          <p:cNvSpPr txBox="1"/>
          <p:nvPr/>
        </p:nvSpPr>
        <p:spPr>
          <a:xfrm>
            <a:off x="2867975" y="4698575"/>
            <a:ext cx="3154500" cy="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Heatmap of variables’ correlation</a:t>
            </a:r>
            <a:endParaRPr sz="1500" b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Categorical data processing</a:t>
            </a:r>
            <a:endParaRPr/>
          </a:p>
        </p:txBody>
      </p:sp>
      <p:sp>
        <p:nvSpPr>
          <p:cNvPr id="380" name="Google Shape;380;p29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381" name="Google Shape;381;p29"/>
          <p:cNvGraphicFramePr/>
          <p:nvPr/>
        </p:nvGraphicFramePr>
        <p:xfrm>
          <a:off x="720150" y="1648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{20DC51E7-541B-4E35-8406-1D4559648913}</a:tableStyleId>
              </a:tblPr>
              <a:tblGrid>
                <a:gridCol w="1728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5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78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31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b="1"/>
                        <a:t>One hot encoder</a:t>
                      </a:r>
                      <a:endParaRPr sz="2100"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b="1"/>
                        <a:t>Frequency encoder</a:t>
                      </a:r>
                      <a:endParaRPr sz="2100" b="1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2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b="1"/>
                        <a:t>Strength</a:t>
                      </a:r>
                      <a:endParaRPr sz="2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Information preserving</a:t>
                      </a:r>
                      <a:endParaRPr sz="17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Easy to handle</a:t>
                      </a:r>
                      <a:endParaRPr sz="17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Efficient</a:t>
                      </a:r>
                      <a:endParaRPr sz="20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5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b="1"/>
                        <a:t>Weakness</a:t>
                      </a:r>
                      <a:endParaRPr sz="2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Increase number of features</a:t>
                      </a:r>
                      <a:endParaRPr sz="17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Low efficiency</a:t>
                      </a:r>
                      <a:endParaRPr sz="17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Information loss</a:t>
                      </a:r>
                      <a:endParaRPr sz="17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87" name="Google Shape;387;p30"/>
          <p:cNvGraphicFramePr/>
          <p:nvPr/>
        </p:nvGraphicFramePr>
        <p:xfrm>
          <a:off x="269225" y="2070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{20DC51E7-541B-4E35-8406-1D4559648913}</a:tableStyleId>
              </a:tblPr>
              <a:tblGrid>
                <a:gridCol w="4021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1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1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/>
                        <a:t>One hot encoded variables</a:t>
                      </a:r>
                      <a:endParaRPr sz="25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/>
                        <a:t>Frequency encoded variables</a:t>
                      </a:r>
                      <a:endParaRPr sz="25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Operating Carrier, Time period, Day of week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Airport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1"/>
          <p:cNvSpPr txBox="1">
            <a:spLocks noGrp="1"/>
          </p:cNvSpPr>
          <p:nvPr>
            <p:ph type="title"/>
          </p:nvPr>
        </p:nvSpPr>
        <p:spPr>
          <a:xfrm>
            <a:off x="373475" y="5322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Influencing variables</a:t>
            </a:r>
            <a:endParaRPr/>
          </a:p>
        </p:txBody>
      </p:sp>
      <p:graphicFrame>
        <p:nvGraphicFramePr>
          <p:cNvPr id="393" name="Google Shape;393;p31"/>
          <p:cNvGraphicFramePr/>
          <p:nvPr/>
        </p:nvGraphicFramePr>
        <p:xfrm>
          <a:off x="0" y="640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{20DC51E7-541B-4E35-8406-1D4559648913}</a:tableStyleId>
              </a:tblPr>
              <a:tblGrid>
                <a:gridCol w="3140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2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8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6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/>
                        <a:t>Most significant</a:t>
                      </a:r>
                      <a:endParaRPr sz="2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/>
                        <a:t>Moderately significant</a:t>
                      </a:r>
                      <a:endParaRPr sz="2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/>
                        <a:t>Least significant</a:t>
                      </a:r>
                      <a:endParaRPr sz="25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Origin_Visibility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Origin_Dry Bulb Temperature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Dest_Visibility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Operating Carrier_DL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Dest_Wind Speed</a:t>
                      </a:r>
                      <a:endParaRPr/>
                    </a:p>
                    <a:p>
                      <a:pPr marL="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Origin_Wind Speed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Operating Carrier_HA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Arrival time_Morning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Arrival time_Evening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Dest_Relative Humidity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Origin_Precipitation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Dest_Precipitation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Airport,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Station_Pressure</a:t>
                      </a:r>
                      <a:endParaRPr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SeaLevel_Pressure</a:t>
                      </a:r>
                      <a:endParaRPr/>
                    </a:p>
                    <a:p>
                      <a:pPr marL="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body" idx="1"/>
          </p:nvPr>
        </p:nvSpPr>
        <p:spPr>
          <a:xfrm>
            <a:off x="1143600" y="1455475"/>
            <a:ext cx="7134600" cy="31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052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50"/>
              <a:buFont typeface="Arial"/>
              <a:buChar char="❖"/>
            </a:pPr>
            <a:r>
              <a:rPr lang="en" sz="25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Data Collection &amp; Cleaning</a:t>
            </a:r>
            <a:endParaRPr sz="25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841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Char char="❖"/>
            </a:pPr>
            <a:r>
              <a:rPr lang="en" sz="2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Data Modeling</a:t>
            </a:r>
            <a:endParaRPr sz="2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841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Char char="❖"/>
            </a:pPr>
            <a:r>
              <a:rPr lang="en" sz="2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Shiny App</a:t>
            </a:r>
            <a:endParaRPr sz="2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4"/>
          <p:cNvSpPr txBox="1">
            <a:spLocks noGrp="1"/>
          </p:cNvSpPr>
          <p:nvPr>
            <p:ph type="title"/>
          </p:nvPr>
        </p:nvSpPr>
        <p:spPr>
          <a:xfrm>
            <a:off x="1247700" y="638600"/>
            <a:ext cx="70305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 to avoid flight delay</a:t>
            </a:r>
            <a:endParaRPr/>
          </a:p>
        </p:txBody>
      </p:sp>
      <p:sp>
        <p:nvSpPr>
          <p:cNvPr id="399" name="Google Shape;399;p32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❖"/>
            </a:pPr>
            <a:r>
              <a:rPr lang="en" sz="2500"/>
              <a:t>Choose Delta Airlines</a:t>
            </a:r>
            <a:endParaRPr sz="2500"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❖"/>
            </a:pPr>
            <a:r>
              <a:rPr lang="en" sz="2500"/>
              <a:t>Travel on a warm, clear day</a:t>
            </a:r>
            <a:endParaRPr sz="2500"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❖"/>
            </a:pPr>
            <a:r>
              <a:rPr lang="en" sz="2500"/>
              <a:t>Avoid windy or rainy days</a:t>
            </a:r>
            <a:endParaRPr sz="2500"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❖"/>
            </a:pPr>
            <a:r>
              <a:rPr lang="en" sz="2500"/>
              <a:t>Avoid Hawaii Airlines</a:t>
            </a:r>
            <a:endParaRPr sz="2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metrics</a:t>
            </a:r>
            <a:endParaRPr/>
          </a:p>
        </p:txBody>
      </p:sp>
      <p:sp>
        <p:nvSpPr>
          <p:cNvPr id="405" name="Google Shape;405;p33"/>
          <p:cNvSpPr txBox="1">
            <a:spLocks noGrp="1"/>
          </p:cNvSpPr>
          <p:nvPr>
            <p:ph type="body" idx="1"/>
          </p:nvPr>
        </p:nvSpPr>
        <p:spPr>
          <a:xfrm>
            <a:off x="1303800" y="13009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Accuracy: 0.5887</a:t>
            </a:r>
            <a:endParaRPr sz="2000" dirty="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/>
              <a:t>Precision: 0.4487</a:t>
            </a:r>
            <a:endParaRPr sz="2000" dirty="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/>
              <a:t>Recall: 0.5679</a:t>
            </a:r>
            <a:endParaRPr sz="2000" dirty="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/>
              <a:t>F1 Score: 0.5013</a:t>
            </a:r>
            <a:endParaRPr sz="2000" dirty="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/>
              <a:t>ROC AUC: 0.6192</a:t>
            </a:r>
            <a:endParaRPr sz="2000" dirty="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/>
              <a:t>Average Precision: 0.4833</a:t>
            </a:r>
            <a:endParaRPr sz="2000" dirty="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4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726"/>
              <a:t>Model 3 : Delay Time prediction </a:t>
            </a:r>
            <a:endParaRPr sz="2726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5"/>
          <p:cNvSpPr txBox="1">
            <a:spLocks noGrp="1"/>
          </p:cNvSpPr>
          <p:nvPr>
            <p:ph type="title"/>
          </p:nvPr>
        </p:nvSpPr>
        <p:spPr>
          <a:xfrm>
            <a:off x="1247700" y="638600"/>
            <a:ext cx="70305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</a:t>
            </a:r>
            <a:endParaRPr dirty="0"/>
          </a:p>
        </p:txBody>
      </p:sp>
      <p:sp>
        <p:nvSpPr>
          <p:cNvPr id="416" name="Google Shape;416;p35"/>
          <p:cNvSpPr txBox="1"/>
          <p:nvPr/>
        </p:nvSpPr>
        <p:spPr>
          <a:xfrm>
            <a:off x="693000" y="1487635"/>
            <a:ext cx="7081200" cy="330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❖"/>
            </a:pPr>
            <a:r>
              <a:rPr lang="en" sz="1800" dirty="0"/>
              <a:t>Weather feature: Almost all weather features except weather type</a:t>
            </a:r>
            <a:endParaRPr sz="1800" dirty="0"/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800" dirty="0"/>
              <a:t>Airline feature:    </a:t>
            </a:r>
            <a:endParaRPr sz="18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lang="en" sz="1800" dirty="0"/>
              <a:t>Operating Carrier(encoded)</a:t>
            </a:r>
            <a:endParaRPr sz="18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lang="en" sz="1800" dirty="0"/>
              <a:t>Distance (numeric)</a:t>
            </a:r>
            <a:endParaRPr sz="1800" dirty="0"/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800" dirty="0"/>
              <a:t>Location feature: </a:t>
            </a:r>
            <a:endParaRPr sz="18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lang="en" sz="1800" dirty="0"/>
              <a:t>Longitude/Latitude (numeric)</a:t>
            </a:r>
            <a:endParaRPr sz="18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lang="en" sz="1800" dirty="0"/>
              <a:t>Origin/Destination Airport (encoded)</a:t>
            </a:r>
            <a:endParaRPr sz="1800" dirty="0"/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800" dirty="0"/>
              <a:t>Time feature:   	</a:t>
            </a:r>
            <a:endParaRPr sz="18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lang="en" sz="1800" dirty="0"/>
              <a:t>Month/Day of the week(encoded)</a:t>
            </a:r>
            <a:endParaRPr sz="18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lang="en" sz="1800" dirty="0"/>
              <a:t>Date/Date_CST (Here, I should have encoded the hours, but I processed them as continuous data)       </a:t>
            </a:r>
            <a:endParaRPr sz="18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structure</a:t>
            </a:r>
            <a:endParaRPr sz="4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2" name="Google Shape;42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1325" y="1597875"/>
            <a:ext cx="5475424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7"/>
          <p:cNvSpPr txBox="1">
            <a:spLocks noGrp="1"/>
          </p:cNvSpPr>
          <p:nvPr>
            <p:ph type="title"/>
          </p:nvPr>
        </p:nvSpPr>
        <p:spPr>
          <a:xfrm>
            <a:off x="1056750" y="39542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Process </a:t>
            </a:r>
            <a:endParaRPr/>
          </a:p>
        </p:txBody>
      </p:sp>
      <p:pic>
        <p:nvPicPr>
          <p:cNvPr id="428" name="Google Shape;42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325" y="1150650"/>
            <a:ext cx="8137649" cy="39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3050" y="581725"/>
            <a:ext cx="3188375" cy="6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1150" y="1150650"/>
            <a:ext cx="2132451" cy="6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14175" y="2769825"/>
            <a:ext cx="1530224" cy="33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437" name="Google Shape;437;p38"/>
          <p:cNvSpPr txBox="1"/>
          <p:nvPr/>
        </p:nvSpPr>
        <p:spPr>
          <a:xfrm>
            <a:off x="602103" y="1233279"/>
            <a:ext cx="3038375" cy="3311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D0D0D"/>
              </a:buClr>
              <a:buSzPts val="1600"/>
              <a:buFont typeface="Times New Roman"/>
              <a:buChar char="❖"/>
            </a:pPr>
            <a:r>
              <a:rPr lang="en" sz="1800" dirty="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delay prediction neural network reached an RMSE of 39 minutes on the test set.</a:t>
            </a:r>
            <a:endParaRPr sz="1800" dirty="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D0D0D"/>
              </a:buClr>
              <a:buSzPts val="1600"/>
              <a:buFont typeface="Times New Roman"/>
              <a:buChar char="❖"/>
            </a:pPr>
            <a:r>
              <a:rPr lang="en" sz="1800" dirty="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combination flight cancellation prediction network reached </a:t>
            </a:r>
            <a:r>
              <a:rPr lang="en" sz="18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recall (0.6756) </a:t>
            </a:r>
            <a:r>
              <a:rPr lang="en" sz="1800" dirty="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cancelled case and recall </a:t>
            </a:r>
            <a:r>
              <a:rPr lang="en" sz="18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(0.3301) </a:t>
            </a:r>
            <a:r>
              <a:rPr lang="en" sz="1800" dirty="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uncancelled case.</a:t>
            </a:r>
            <a:endParaRPr sz="1800" dirty="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7E4D753-7FF7-941B-5636-CB5497825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794" y="1044000"/>
            <a:ext cx="4790442" cy="3684117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 and weakness</a:t>
            </a:r>
            <a:endParaRPr/>
          </a:p>
        </p:txBody>
      </p:sp>
      <p:sp>
        <p:nvSpPr>
          <p:cNvPr id="443" name="Google Shape;443;p39"/>
          <p:cNvSpPr txBox="1"/>
          <p:nvPr/>
        </p:nvSpPr>
        <p:spPr>
          <a:xfrm>
            <a:off x="583961" y="1590300"/>
            <a:ext cx="6487800" cy="295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1800" dirty="0"/>
              <a:t>Advantages: </a:t>
            </a:r>
            <a:endParaRPr sz="1800"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1800" dirty="0"/>
              <a:t>Our method can reduce the cost required to train classification models.</a:t>
            </a:r>
            <a:endParaRPr sz="1800"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1800" dirty="0"/>
              <a:t>Our model architecture can be easily expanded and has great potential.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1800" dirty="0"/>
              <a:t>Disadvantages: </a:t>
            </a:r>
            <a:endParaRPr sz="1800"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1800" dirty="0"/>
              <a:t>The performance of our model is not sufficient. We should add more layers.</a:t>
            </a:r>
            <a:endParaRPr sz="1800"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1800" dirty="0"/>
              <a:t>Poor interpretability.</a:t>
            </a:r>
            <a:endParaRPr sz="18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810482-9FA1-90BC-43BA-CDB452234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Torch model to </a:t>
            </a:r>
            <a:r>
              <a:rPr lang="en-US" altLang="zh-CN" dirty="0" err="1"/>
              <a:t>skearn</a:t>
            </a:r>
            <a:r>
              <a:rPr lang="en-US" altLang="zh-CN" dirty="0"/>
              <a:t> model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99BB74-DD47-19B9-76EC-55D2B74C04BF}"/>
              </a:ext>
            </a:extLst>
          </p:cNvPr>
          <p:cNvSpPr txBox="1"/>
          <p:nvPr/>
        </p:nvSpPr>
        <p:spPr>
          <a:xfrm>
            <a:off x="663410" y="1363700"/>
            <a:ext cx="781718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-US" altLang="zh-CN" sz="1800" dirty="0"/>
              <a:t>Question Statement: </a:t>
            </a: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altLang="zh-CN" sz="1800" dirty="0"/>
              <a:t>Our online Shiny application needs to call an online Python environment, but Shiny for Python does not have the </a:t>
            </a:r>
            <a:r>
              <a:rPr lang="en-US" altLang="zh-CN" sz="1800" dirty="0" err="1"/>
              <a:t>PyTorch</a:t>
            </a:r>
            <a:r>
              <a:rPr lang="en-US" altLang="zh-CN" sz="1800" dirty="0"/>
              <a:t> package pre-installed.</a:t>
            </a: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altLang="zh-CN" sz="1800" dirty="0"/>
              <a:t>Every time we download the </a:t>
            </a:r>
            <a:r>
              <a:rPr lang="en-US" altLang="zh-CN" sz="1800" dirty="0" err="1"/>
              <a:t>PyTorch</a:t>
            </a:r>
            <a:r>
              <a:rPr lang="en-US" altLang="zh-CN" sz="1800" dirty="0"/>
              <a:t> package online, the environment gets cleared when the webpage is closed.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18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-US" altLang="zh-CN" sz="1800" dirty="0"/>
              <a:t>Proposal Step:</a:t>
            </a: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altLang="zh-CN" sz="1800" dirty="0"/>
              <a:t>Step1 Redefine the model using </a:t>
            </a:r>
            <a:r>
              <a:rPr lang="en-US" altLang="zh-CN" sz="1800" dirty="0" err="1"/>
              <a:t>sklearn's</a:t>
            </a:r>
            <a:r>
              <a:rPr lang="en-US" altLang="zh-CN" sz="1800" dirty="0"/>
              <a:t> neural network implementation.</a:t>
            </a: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altLang="zh-CN" sz="1800" dirty="0"/>
              <a:t>Step2 Extract all the parameters from the </a:t>
            </a:r>
            <a:r>
              <a:rPr lang="en-US" altLang="zh-CN" sz="1800" dirty="0" err="1"/>
              <a:t>PyTorch</a:t>
            </a:r>
            <a:r>
              <a:rPr lang="en-US" altLang="zh-CN" sz="1800" dirty="0"/>
              <a:t> model, convert them to arrays, and import the parameter arrays into the </a:t>
            </a:r>
            <a:r>
              <a:rPr lang="en-US" altLang="zh-CN" sz="1800" dirty="0" err="1"/>
              <a:t>sklearn</a:t>
            </a:r>
            <a:r>
              <a:rPr lang="en-US" altLang="zh-CN" sz="1800" dirty="0"/>
              <a:t> model.</a:t>
            </a:r>
          </a:p>
        </p:txBody>
      </p:sp>
    </p:spTree>
    <p:extLst>
      <p:ext uri="{BB962C8B-B14F-4D97-AF65-F5344CB8AC3E}">
        <p14:creationId xmlns:p14="http://schemas.microsoft.com/office/powerpoint/2010/main" val="27668479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0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Shiny App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7342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 &amp; Cleaning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1"/>
          <p:cNvSpPr txBox="1">
            <a:spLocks noGrp="1"/>
          </p:cNvSpPr>
          <p:nvPr>
            <p:ph type="title"/>
          </p:nvPr>
        </p:nvSpPr>
        <p:spPr>
          <a:xfrm>
            <a:off x="1303800" y="38685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Shiny App - Flight Delay and Cancellation Prediction </a:t>
            </a:r>
            <a:r>
              <a:rPr lang="en" sz="1533"/>
              <a:t> </a:t>
            </a:r>
            <a:r>
              <a:rPr lang="en" sz="1533" b="0">
                <a:solidFill>
                  <a:srgbClr val="5B90BF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https://andrewchanshiny.shinyapps.io/Group10_P3/</a:t>
            </a:r>
            <a:r>
              <a:rPr lang="en" sz="1533"/>
              <a:t> </a:t>
            </a:r>
            <a:endParaRPr sz="1533"/>
          </a:p>
        </p:txBody>
      </p:sp>
      <p:sp>
        <p:nvSpPr>
          <p:cNvPr id="454" name="Google Shape;454;p41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455" name="Google Shape;45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275" y="1386150"/>
            <a:ext cx="7506048" cy="35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2"/>
          <p:cNvSpPr txBox="1">
            <a:spLocks noGrp="1"/>
          </p:cNvSpPr>
          <p:nvPr>
            <p:ph type="title"/>
          </p:nvPr>
        </p:nvSpPr>
        <p:spPr>
          <a:xfrm>
            <a:off x="322950" y="1362325"/>
            <a:ext cx="8011500" cy="22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Thanks for listening</a:t>
            </a:r>
            <a:endParaRPr sz="4000" dirty="0"/>
          </a:p>
        </p:txBody>
      </p:sp>
      <p:sp>
        <p:nvSpPr>
          <p:cNvPr id="462" name="Google Shape;462;p42"/>
          <p:cNvSpPr txBox="1">
            <a:spLocks noGrp="1"/>
          </p:cNvSpPr>
          <p:nvPr>
            <p:ph type="title"/>
          </p:nvPr>
        </p:nvSpPr>
        <p:spPr>
          <a:xfrm>
            <a:off x="1303800" y="10040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Shiny App - Flight Delay and Cancellation Prediction </a:t>
            </a:r>
            <a:r>
              <a:rPr lang="en" sz="1533" dirty="0"/>
              <a:t> </a:t>
            </a:r>
            <a:r>
              <a:rPr lang="en" sz="1533" b="0" dirty="0">
                <a:solidFill>
                  <a:srgbClr val="5B90BF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https://andrewchanshiny.shinyapps.io/Group10_P3/</a:t>
            </a:r>
            <a:r>
              <a:rPr lang="en" sz="1533" dirty="0"/>
              <a:t> </a:t>
            </a:r>
            <a:endParaRPr sz="1533" dirty="0"/>
          </a:p>
        </p:txBody>
      </p:sp>
      <p:pic>
        <p:nvPicPr>
          <p:cNvPr id="463" name="Google Shape;46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950" y="1031111"/>
            <a:ext cx="4896658" cy="231745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64" name="Google Shape;464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9852" y="2188943"/>
            <a:ext cx="5370271" cy="25416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body" idx="1"/>
          </p:nvPr>
        </p:nvSpPr>
        <p:spPr>
          <a:xfrm>
            <a:off x="1167650" y="1647725"/>
            <a:ext cx="7134600" cy="31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 collected flight data from </a:t>
            </a:r>
            <a:r>
              <a:rPr lang="en" sz="1950" i="1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Bureau of Transportation Statistics</a:t>
            </a:r>
            <a:r>
              <a:rPr lang="en" sz="19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and gathered weather data from </a:t>
            </a:r>
            <a:r>
              <a:rPr lang="en" sz="1950" i="1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National Centers for Environmental information</a:t>
            </a:r>
            <a:r>
              <a:rPr lang="en" sz="19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based on airports' latitude and longitude.</a:t>
            </a:r>
            <a:endParaRPr sz="19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6"/>
          <p:cNvSpPr txBox="1">
            <a:spLocks noGrp="1"/>
          </p:cNvSpPr>
          <p:nvPr>
            <p:ph type="title"/>
          </p:nvPr>
        </p:nvSpPr>
        <p:spPr>
          <a:xfrm>
            <a:off x="1306500" y="683575"/>
            <a:ext cx="70305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 &amp; Merging</a:t>
            </a:r>
            <a:endParaRPr/>
          </a:p>
        </p:txBody>
      </p:sp>
      <p:sp>
        <p:nvSpPr>
          <p:cNvPr id="301" name="Google Shape;301;p17"/>
          <p:cNvSpPr txBox="1">
            <a:spLocks noGrp="1"/>
          </p:cNvSpPr>
          <p:nvPr>
            <p:ph type="body" idx="1"/>
          </p:nvPr>
        </p:nvSpPr>
        <p:spPr>
          <a:xfrm>
            <a:off x="1154250" y="1426500"/>
            <a:ext cx="7030500" cy="33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457200" lvl="0" indent="-326390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❖"/>
            </a:pPr>
            <a:r>
              <a:rPr lang="en" sz="3850">
                <a:latin typeface="Arial"/>
                <a:ea typeface="Arial"/>
                <a:cs typeface="Arial"/>
                <a:sym typeface="Arial"/>
              </a:rPr>
              <a:t>Excluding data during the COVID period and flights without matching weather stations or without hourly weather data.</a:t>
            </a:r>
            <a:endParaRPr sz="3850">
              <a:latin typeface="Arial"/>
              <a:ea typeface="Arial"/>
              <a:cs typeface="Arial"/>
              <a:sym typeface="Arial"/>
            </a:endParaRPr>
          </a:p>
          <a:p>
            <a:pPr marL="457200" lvl="0" indent="-326390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❖"/>
            </a:pPr>
            <a:r>
              <a:rPr lang="en" sz="3850">
                <a:latin typeface="Arial"/>
                <a:ea typeface="Arial"/>
                <a:cs typeface="Arial"/>
                <a:sym typeface="Arial"/>
              </a:rPr>
              <a:t>Imputing missing weather values via forward filling before merging and KNN(N=5) after merging.</a:t>
            </a:r>
            <a:endParaRPr sz="3850">
              <a:latin typeface="Arial"/>
              <a:ea typeface="Arial"/>
              <a:cs typeface="Arial"/>
              <a:sym typeface="Arial"/>
            </a:endParaRPr>
          </a:p>
          <a:p>
            <a:pPr marL="457200" lvl="0" indent="-326390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❖"/>
            </a:pPr>
            <a:r>
              <a:rPr lang="en" sz="3850">
                <a:latin typeface="Arial"/>
                <a:ea typeface="Arial"/>
                <a:cs typeface="Arial"/>
                <a:sym typeface="Arial"/>
              </a:rPr>
              <a:t>Converting departure and arrival times to CST. In the first two models, departure and arrival times were categorized by periods of the day.</a:t>
            </a:r>
            <a:endParaRPr sz="3850">
              <a:latin typeface="Arial"/>
              <a:ea typeface="Arial"/>
              <a:cs typeface="Arial"/>
              <a:sym typeface="Arial"/>
            </a:endParaRPr>
          </a:p>
          <a:p>
            <a:pPr marL="457200" lvl="0" indent="-326390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❖"/>
            </a:pPr>
            <a:r>
              <a:rPr lang="en" sz="3850">
                <a:latin typeface="Arial"/>
                <a:ea typeface="Arial"/>
                <a:cs typeface="Arial"/>
                <a:sym typeface="Arial"/>
              </a:rPr>
              <a:t>Adding a </a:t>
            </a:r>
            <a:r>
              <a:rPr lang="en" sz="3850" i="1">
                <a:latin typeface="Arial"/>
                <a:ea typeface="Arial"/>
                <a:cs typeface="Arial"/>
                <a:sym typeface="Arial"/>
              </a:rPr>
              <a:t>Holiday period</a:t>
            </a:r>
            <a:r>
              <a:rPr lang="en" sz="3850">
                <a:latin typeface="Arial"/>
                <a:ea typeface="Arial"/>
                <a:cs typeface="Arial"/>
                <a:sym typeface="Arial"/>
              </a:rPr>
              <a:t> variable to indicate departures during Thanksgiving, Christmas, or New Year's.</a:t>
            </a:r>
            <a:endParaRPr sz="3850">
              <a:latin typeface="Arial"/>
              <a:ea typeface="Arial"/>
              <a:cs typeface="Arial"/>
              <a:sym typeface="Arial"/>
            </a:endParaRPr>
          </a:p>
          <a:p>
            <a:pPr marL="457200" lvl="0" indent="-326390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❖"/>
            </a:pPr>
            <a:r>
              <a:rPr lang="en" sz="3850">
                <a:latin typeface="Arial"/>
                <a:ea typeface="Arial"/>
                <a:cs typeface="Arial"/>
                <a:sym typeface="Arial"/>
              </a:rPr>
              <a:t>We merged the flight data with the weather data based on the columns for departure airport, arrival airport, and scheduled departure time (CST).</a:t>
            </a:r>
            <a:endParaRPr sz="385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8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7582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1：Flight Cancellation Prediction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9"/>
          <p:cNvSpPr txBox="1">
            <a:spLocks noGrp="1"/>
          </p:cNvSpPr>
          <p:nvPr>
            <p:ph type="body" idx="1"/>
          </p:nvPr>
        </p:nvSpPr>
        <p:spPr>
          <a:xfrm>
            <a:off x="1143600" y="1183075"/>
            <a:ext cx="7519800" cy="31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Our data contains 7,248,726 records regarding 378 airports.</a:t>
            </a: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 considered cancelled flight as outcome and 32 predictors:</a:t>
            </a: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0675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Char char="❖"/>
            </a:pP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Flight features: Month, Day of Week, Departure Time, Arrival Time, Holiday_Period, Operating Carrier, Origin, Destination, CRS Elapsed Time, Distance</a:t>
            </a: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06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Char char="❖"/>
            </a:pP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Weather features(Origin and Destination): Dew Point Temperature, Dry Bulb Temperature, Precipitation, Pressure Change, Pressure Tendency, Relative Humidity, Sea Level Pressure, Station Pressure, Visibility, Wet Bulb Temperature, Wind Speed</a:t>
            </a: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 used One-Hot Encoding for categorical variables.</a:t>
            </a: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19"/>
          <p:cNvSpPr txBox="1">
            <a:spLocks noGrp="1"/>
          </p:cNvSpPr>
          <p:nvPr>
            <p:ph type="title"/>
          </p:nvPr>
        </p:nvSpPr>
        <p:spPr>
          <a:xfrm>
            <a:off x="1247700" y="638600"/>
            <a:ext cx="70305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>
            <a:spLocks noGrp="1"/>
          </p:cNvSpPr>
          <p:nvPr>
            <p:ph type="body" idx="1"/>
          </p:nvPr>
        </p:nvSpPr>
        <p:spPr>
          <a:xfrm>
            <a:off x="1195650" y="1110975"/>
            <a:ext cx="7134600" cy="31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20"/>
          <p:cNvSpPr txBox="1">
            <a:spLocks noGrp="1"/>
          </p:cNvSpPr>
          <p:nvPr>
            <p:ph type="title"/>
          </p:nvPr>
        </p:nvSpPr>
        <p:spPr>
          <a:xfrm>
            <a:off x="1247700" y="638600"/>
            <a:ext cx="70305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pic>
        <p:nvPicPr>
          <p:cNvPr id="319" name="Google Shape;3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3650" y="1482150"/>
            <a:ext cx="4438476" cy="312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75350"/>
            <a:ext cx="4849749" cy="31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>
            <a:spLocks noGrp="1"/>
          </p:cNvSpPr>
          <p:nvPr>
            <p:ph type="body" idx="1"/>
          </p:nvPr>
        </p:nvSpPr>
        <p:spPr>
          <a:xfrm>
            <a:off x="1069750" y="1749650"/>
            <a:ext cx="7134600" cy="31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972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Arial"/>
              <a:buChar char="❖"/>
            </a:pPr>
            <a:r>
              <a:rPr lang="en" sz="17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Only 1.73% of flights are cancelled, data imbalance was a major issue. </a:t>
            </a:r>
            <a:endParaRPr sz="17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3972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Arial"/>
              <a:buChar char="❖"/>
            </a:pPr>
            <a:r>
              <a:rPr lang="en" sz="17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logistic regression model fitted on this data yielded 99.98% prediction accuracy for non-canceled flights(negative samples) but only 1.45% for canceled ones(positive samples).</a:t>
            </a:r>
            <a:endParaRPr sz="17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1"/>
          <p:cNvSpPr txBox="1">
            <a:spLocks noGrp="1"/>
          </p:cNvSpPr>
          <p:nvPr>
            <p:ph type="title"/>
          </p:nvPr>
        </p:nvSpPr>
        <p:spPr>
          <a:xfrm>
            <a:off x="1247700" y="638600"/>
            <a:ext cx="70305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to Solve: Data Imbalance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995</Words>
  <Application>Microsoft Office PowerPoint</Application>
  <PresentationFormat>全屏显示(16:9)</PresentationFormat>
  <Paragraphs>142</Paragraphs>
  <Slides>32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8" baseType="lpstr">
      <vt:lpstr>Arial</vt:lpstr>
      <vt:lpstr>Nunito</vt:lpstr>
      <vt:lpstr>Roboto</vt:lpstr>
      <vt:lpstr>Times New Roman</vt:lpstr>
      <vt:lpstr>Maven Pro</vt:lpstr>
      <vt:lpstr>Momentum</vt:lpstr>
      <vt:lpstr>Airline Project</vt:lpstr>
      <vt:lpstr>Overview</vt:lpstr>
      <vt:lpstr>Data Collection &amp; Cleaning</vt:lpstr>
      <vt:lpstr>Data Collection</vt:lpstr>
      <vt:lpstr>Data Cleaning &amp; Merging</vt:lpstr>
      <vt:lpstr>Model 1：Flight Cancellation Prediction </vt:lpstr>
      <vt:lpstr>Data Overview</vt:lpstr>
      <vt:lpstr>Exploratory Data Analysis</vt:lpstr>
      <vt:lpstr>Problem to Solve: Data Imbalance</vt:lpstr>
      <vt:lpstr>Data Balancing</vt:lpstr>
      <vt:lpstr>Logistic Regression</vt:lpstr>
      <vt:lpstr>Odds Ratio</vt:lpstr>
      <vt:lpstr>Tips to avoid cancelled flights</vt:lpstr>
      <vt:lpstr>Model 2:Flight Delay Prediction</vt:lpstr>
      <vt:lpstr>Data Overview</vt:lpstr>
      <vt:lpstr>Correlation Checking</vt:lpstr>
      <vt:lpstr>Categorical data processing</vt:lpstr>
      <vt:lpstr>PowerPoint 演示文稿</vt:lpstr>
      <vt:lpstr>Influencing variables</vt:lpstr>
      <vt:lpstr>Tips to avoid flight delay</vt:lpstr>
      <vt:lpstr>Model metrics</vt:lpstr>
      <vt:lpstr>Model 3 : Delay Time prediction </vt:lpstr>
      <vt:lpstr>Feature</vt:lpstr>
      <vt:lpstr>Model structure </vt:lpstr>
      <vt:lpstr>Process </vt:lpstr>
      <vt:lpstr>Results</vt:lpstr>
      <vt:lpstr>Strength and weakness</vt:lpstr>
      <vt:lpstr>Torch model to skearn model</vt:lpstr>
      <vt:lpstr>Shiny App</vt:lpstr>
      <vt:lpstr>Shiny App - Flight Delay and Cancellation Prediction  https://andrewchanshiny.shinyapps.io/Group10_P3/ </vt:lpstr>
      <vt:lpstr>Thanks for listening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曌清 武</cp:lastModifiedBy>
  <cp:revision>10</cp:revision>
  <dcterms:modified xsi:type="dcterms:W3CDTF">2024-11-14T03:48:08Z</dcterms:modified>
</cp:coreProperties>
</file>